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61" r:id="rId3"/>
    <p:sldId id="258" r:id="rId4"/>
    <p:sldId id="262" r:id="rId5"/>
    <p:sldId id="257" r:id="rId6"/>
    <p:sldId id="259" r:id="rId7"/>
    <p:sldId id="260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98B96-385C-463F-A1B0-A93B01B4C4BF}" v="514" dt="2023-03-09T14:49:50.057"/>
    <p1510:client id="{78352A83-218C-4559-809B-6E4CF9CFE66D}" v="128" dt="2023-03-09T15:03:30.208"/>
    <p1510:client id="{9F2D0E80-320D-4E36-A5DC-15DF4062D54C}" v="274" dt="2023-03-06T17:46:42.455"/>
    <p1510:client id="{BAE19BDE-766E-4BBD-8826-52B014945576}" v="146" dt="2023-03-06T18:16:39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510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7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4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3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0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4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3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94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‹nº›</a:t>
            </a:fld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34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6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05" r:id="rId6"/>
    <p:sldLayoutId id="2147483801" r:id="rId7"/>
    <p:sldLayoutId id="2147483802" r:id="rId8"/>
    <p:sldLayoutId id="2147483803" r:id="rId9"/>
    <p:sldLayoutId id="2147483804" r:id="rId10"/>
    <p:sldLayoutId id="21474838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inventor.mit.ed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tint">
            <a:extLst>
              <a:ext uri="{FF2B5EF4-FFF2-40B4-BE49-F238E27FC236}">
                <a16:creationId xmlns:a16="http://schemas.microsoft.com/office/drawing/2014/main" id="{454D4344-7A53-4BC2-BE3F-111FE4853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311" y="0"/>
            <a:ext cx="104768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45909" y="3924097"/>
            <a:ext cx="5647806" cy="1784020"/>
          </a:xfrm>
        </p:spPr>
        <p:txBody>
          <a:bodyPr anchor="b">
            <a:normAutofit/>
          </a:bodyPr>
          <a:lstStyle/>
          <a:p>
            <a:pPr algn="just"/>
            <a:r>
              <a:rPr lang="de-DE" b="1"/>
              <a:t>Aula 01</a:t>
            </a:r>
            <a:r>
              <a:rPr lang="de-DE"/>
              <a:t> - </a:t>
            </a:r>
            <a:r>
              <a:rPr lang="de-DE" err="1"/>
              <a:t>Programação</a:t>
            </a:r>
            <a:r>
              <a:rPr lang="de-DE"/>
              <a:t> </a:t>
            </a:r>
            <a:r>
              <a:rPr lang="de-DE" err="1"/>
              <a:t>em</a:t>
            </a:r>
            <a:r>
              <a:rPr lang="de-DE"/>
              <a:t> </a:t>
            </a:r>
            <a:r>
              <a:rPr lang="de-DE" err="1"/>
              <a:t>blocos</a:t>
            </a:r>
            <a:r>
              <a:rPr lang="de-DE"/>
              <a:t> e ambientes de </a:t>
            </a:r>
            <a:r>
              <a:rPr lang="de-DE" err="1"/>
              <a:t>desenvolvimento</a:t>
            </a:r>
            <a:endParaRPr lang="de-DE"/>
          </a:p>
        </p:txBody>
      </p:sp>
      <p:pic>
        <p:nvPicPr>
          <p:cNvPr id="5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0FC2826E-4226-3FC2-D438-425E0A3C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1" y="2164820"/>
            <a:ext cx="5408256" cy="252836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3F1AFED-6DAA-64FC-C516-F278FFC623D6}"/>
              </a:ext>
            </a:extLst>
          </p:cNvPr>
          <p:cNvSpPr txBox="1"/>
          <p:nvPr/>
        </p:nvSpPr>
        <p:spPr>
          <a:xfrm>
            <a:off x="6436992" y="317863"/>
            <a:ext cx="54173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Universidade do Estado do Amazonas – UEA</a:t>
            </a:r>
          </a:p>
          <a:p>
            <a:pPr algn="ctr"/>
            <a:r>
              <a:rPr lang="pt-BR"/>
              <a:t>Centro de Estudos Superiores de Itacoatiara – CESIT</a:t>
            </a:r>
          </a:p>
          <a:p>
            <a:pPr algn="ctr"/>
            <a:r>
              <a:rPr lang="pt-BR"/>
              <a:t>Licenciatura em Computação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D6CAB7-B1D3-CD9D-DD02-F9440666DB30}"/>
              </a:ext>
            </a:extLst>
          </p:cNvPr>
          <p:cNvSpPr txBox="1"/>
          <p:nvPr/>
        </p:nvSpPr>
        <p:spPr>
          <a:xfrm>
            <a:off x="8269169" y="1978136"/>
            <a:ext cx="1751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Ione Matos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2C0FBB6-4CCA-4358-9DD5-CDF2173E6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6B771E-DDF7-430C-9462-BA1D3742C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ntendo no interior, foto, frente, gato&#10;&#10;Descrição gerada automaticamente">
            <a:extLst>
              <a:ext uri="{FF2B5EF4-FFF2-40B4-BE49-F238E27FC236}">
                <a16:creationId xmlns:a16="http://schemas.microsoft.com/office/drawing/2014/main" id="{7514870B-3C18-6382-1A64-69239C17E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36" b="4347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0" cy="827963"/>
          </a:xfrm>
          <a:prstGeom prst="rect">
            <a:avLst/>
          </a:prstGeom>
          <a:ln>
            <a:noFill/>
          </a:ln>
          <a:effectLst>
            <a:outerShdw blurRad="203200" dist="101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0823557" y="119227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233138-A751-AF22-4AFA-53208A2D8D4F}"/>
              </a:ext>
            </a:extLst>
          </p:cNvPr>
          <p:cNvSpPr txBox="1"/>
          <p:nvPr/>
        </p:nvSpPr>
        <p:spPr>
          <a:xfrm>
            <a:off x="1879996" y="71261"/>
            <a:ext cx="971621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/>
              <a:t>Ferramentas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190848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2C0FBB6-4CCA-4358-9DD5-CDF2173E6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6B771E-DDF7-430C-9462-BA1D3742C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CB434E28-7551-9161-CB61-99B5C71D9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" r="16681" b="1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247B4D-AF5F-47E0-A726-02F7414AC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134" y="0"/>
            <a:ext cx="4150865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136" y="0"/>
            <a:ext cx="4150863" cy="3096976"/>
          </a:xfrm>
          <a:prstGeom prst="rect">
            <a:avLst/>
          </a:prstGeom>
          <a:ln>
            <a:noFill/>
          </a:ln>
          <a:effectLst>
            <a:outerShdw blurRad="317500" dist="165100" dir="5460000" sx="91000" sy="91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DBE7BA-B550-4690-B852-67A71DBB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D5D07E-58AA-0847-EB4E-C03E586C21D8}"/>
              </a:ext>
            </a:extLst>
          </p:cNvPr>
          <p:cNvSpPr txBox="1"/>
          <p:nvPr/>
        </p:nvSpPr>
        <p:spPr>
          <a:xfrm>
            <a:off x="8246666" y="1000164"/>
            <a:ext cx="377836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">
                <a:ea typeface="+mn-lt"/>
                <a:cs typeface="+mn-lt"/>
              </a:rPr>
              <a:t>Criação aplicativos totalmente funcionais para telefones Android, iPhones e tablets Android/iOS</a:t>
            </a:r>
            <a:endParaRPr lang="pt-BR"/>
          </a:p>
          <a:p>
            <a:pPr algn="just"/>
            <a:endParaRPr lang="pt">
              <a:ea typeface="+mn-lt"/>
              <a:cs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">
                <a:ea typeface="+mn-lt"/>
                <a:cs typeface="+mn-lt"/>
              </a:rPr>
              <a:t>Utilização online disponível no site </a:t>
            </a:r>
            <a:r>
              <a:rPr lang="pt">
                <a:ea typeface="+mn-lt"/>
                <a:cs typeface="+mn-lt"/>
                <a:hlinkClick r:id="rId3"/>
              </a:rPr>
              <a:t>https://appinventor.mit.edu/</a:t>
            </a:r>
          </a:p>
          <a:p>
            <a:pPr algn="just"/>
            <a:endParaRPr lang="pt">
              <a:ea typeface="+mn-lt"/>
              <a:cs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">
                <a:ea typeface="+mn-lt"/>
                <a:cs typeface="+mn-lt"/>
              </a:rPr>
              <a:t>Possui tradução para português</a:t>
            </a:r>
          </a:p>
          <a:p>
            <a:pPr algn="just"/>
            <a:endParaRPr lang="pt">
              <a:ea typeface="+mn-lt"/>
              <a:cs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">
                <a:ea typeface="+mn-lt"/>
                <a:cs typeface="+mn-lt"/>
              </a:rPr>
              <a:t>É preciso ter uma conta de e-mail do Gmail (ex.: </a:t>
            </a:r>
            <a:r>
              <a:rPr lang="pt" b="1">
                <a:ea typeface="+mn-lt"/>
                <a:cs typeface="+mn-lt"/>
              </a:rPr>
              <a:t>seunome@gmail.com</a:t>
            </a:r>
            <a:r>
              <a:rPr lang="pt">
                <a:ea typeface="+mn-lt"/>
                <a:cs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469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04438DE9-54C2-E38E-D645-5C063C0D7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86" r="18765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9A14A06-D19B-1399-A7B9-0B1BC28FE9CF}"/>
              </a:ext>
            </a:extLst>
          </p:cNvPr>
          <p:cNvSpPr txBox="1"/>
          <p:nvPr/>
        </p:nvSpPr>
        <p:spPr>
          <a:xfrm>
            <a:off x="6745450" y="1945602"/>
            <a:ext cx="3968783" cy="295738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71500" indent="-285750" algn="just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err="1"/>
              <a:t>Desenvolvido</a:t>
            </a:r>
            <a:r>
              <a:rPr lang="en-US"/>
              <a:t> para ser </a:t>
            </a:r>
            <a:r>
              <a:rPr lang="en-US" err="1"/>
              <a:t>utilizado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crianças</a:t>
            </a:r>
            <a:r>
              <a:rPr lang="en-US"/>
              <a:t> e </a:t>
            </a:r>
            <a:r>
              <a:rPr lang="en-US" err="1"/>
              <a:t>adolescentes</a:t>
            </a:r>
            <a:r>
              <a:rPr lang="en-US"/>
              <a:t> com </a:t>
            </a:r>
            <a:r>
              <a:rPr lang="en-US" err="1"/>
              <a:t>idades</a:t>
            </a:r>
            <a:r>
              <a:rPr lang="en-US"/>
              <a:t> entre 8 e 16 </a:t>
            </a:r>
            <a:r>
              <a:rPr lang="en-US" err="1"/>
              <a:t>anos</a:t>
            </a:r>
            <a:endParaRPr lang="pt-BR"/>
          </a:p>
          <a:p>
            <a:pPr marL="571500" indent="-285750" algn="just">
              <a:lnSpc>
                <a:spcPct val="110000"/>
              </a:lnSpc>
              <a:spcAft>
                <a:spcPts val="600"/>
              </a:spcAft>
            </a:pPr>
            <a:endParaRPr lang="en-US">
              <a:ea typeface="+mn-lt"/>
              <a:cs typeface="+mn-lt"/>
            </a:endParaRPr>
          </a:p>
          <a:p>
            <a:pPr marL="571500" indent="-285750" algn="just">
              <a:buFont typeface="Arial,Sans-Serif"/>
              <a:buChar char="•"/>
            </a:pPr>
            <a:r>
              <a:rPr lang="pt">
                <a:ea typeface="+mn-lt"/>
                <a:cs typeface="+mn-lt"/>
              </a:rPr>
              <a:t>Utilização online disponível no site </a:t>
            </a:r>
            <a:r>
              <a:rPr lang="pt">
                <a:ea typeface="+mn-lt"/>
                <a:cs typeface="+mn-lt"/>
                <a:hlinkClick r:id="rId3"/>
              </a:rPr>
              <a:t>https://scratch.mit.edu/</a:t>
            </a:r>
            <a:endParaRPr lang="en-US">
              <a:ea typeface="+mn-lt"/>
              <a:cs typeface="+mn-lt"/>
            </a:endParaRPr>
          </a:p>
          <a:p>
            <a:pPr marL="571500" indent="-285750" algn="just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US"/>
          </a:p>
          <a:p>
            <a:pPr algn="just">
              <a:lnSpc>
                <a:spcPct val="110000"/>
              </a:lnSpc>
              <a:spcAft>
                <a:spcPts val="600"/>
              </a:spcAft>
            </a:pPr>
            <a:endParaRPr lang="en-US"/>
          </a:p>
          <a:p>
            <a:pPr marL="571500" indent="-285750" algn="just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/>
              <a:t>É </a:t>
            </a:r>
            <a:r>
              <a:rPr lang="en-US" err="1"/>
              <a:t>uma</a:t>
            </a:r>
            <a:r>
              <a:rPr lang="en-US"/>
              <a:t> ferramenta que </a:t>
            </a:r>
            <a:r>
              <a:rPr lang="en-US" err="1"/>
              <a:t>pode</a:t>
            </a:r>
            <a:r>
              <a:rPr lang="en-US"/>
              <a:t> ser </a:t>
            </a:r>
            <a:r>
              <a:rPr lang="en-US" err="1"/>
              <a:t>utilizada</a:t>
            </a:r>
            <a:r>
              <a:rPr lang="en-US"/>
              <a:t> no </a:t>
            </a:r>
            <a:r>
              <a:rPr lang="en-US" err="1"/>
              <a:t>desenvolvimento</a:t>
            </a:r>
            <a:r>
              <a:rPr lang="en-US"/>
              <a:t> de </a:t>
            </a:r>
            <a:r>
              <a:rPr lang="en-US" err="1"/>
              <a:t>projetos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complexos</a:t>
            </a:r>
            <a:r>
              <a:rPr lang="en-US"/>
              <a:t>,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projetos</a:t>
            </a:r>
            <a:r>
              <a:rPr lang="en-US"/>
              <a:t> de </a:t>
            </a:r>
            <a:r>
              <a:rPr lang="en-US" err="1"/>
              <a:t>robótica</a:t>
            </a:r>
            <a:r>
              <a:rPr lang="en-US"/>
              <a:t> que </a:t>
            </a:r>
            <a:r>
              <a:rPr lang="en-US" err="1"/>
              <a:t>utilizam</a:t>
            </a:r>
            <a:r>
              <a:rPr lang="en-US"/>
              <a:t> Arduino</a:t>
            </a:r>
          </a:p>
          <a:p>
            <a:pPr marL="571500" indent="-285750" algn="just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US"/>
          </a:p>
          <a:p>
            <a:pPr marL="571500" indent="-285750" algn="just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err="1"/>
              <a:t>Criação</a:t>
            </a:r>
            <a:r>
              <a:rPr lang="en-US"/>
              <a:t> de  </a:t>
            </a:r>
            <a:r>
              <a:rPr lang="en-US" err="1"/>
              <a:t>jogos</a:t>
            </a:r>
            <a:r>
              <a:rPr lang="en-US"/>
              <a:t> e </a:t>
            </a:r>
            <a:r>
              <a:rPr lang="en-US" err="1"/>
              <a:t>animações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85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D3454-76FB-37D3-3D71-935DB8E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0"/>
              </a:spcBef>
            </a:pPr>
            <a:r>
              <a:rPr lang="en-US" b="1">
                <a:ea typeface="+mj-lt"/>
                <a:cs typeface="+mj-lt"/>
              </a:rPr>
              <a:t>O que é </a:t>
            </a:r>
            <a:r>
              <a:rPr lang="en-US" b="1" err="1">
                <a:ea typeface="+mj-lt"/>
                <a:cs typeface="+mj-lt"/>
              </a:rPr>
              <a:t>Programação</a:t>
            </a:r>
            <a:r>
              <a:rPr lang="en-US" b="1">
                <a:ea typeface="+mj-lt"/>
                <a:cs typeface="+mj-lt"/>
              </a:rPr>
              <a:t>?</a:t>
            </a:r>
            <a:endParaRPr lang="pt-BR">
              <a:ea typeface="+mj-lt"/>
              <a:cs typeface="+mj-lt"/>
            </a:endParaRPr>
          </a:p>
          <a:p>
            <a:endParaRPr lang="pt-BR"/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5EF7E49B-FFE3-E0CC-7F72-34D68FF35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05" y="2726142"/>
            <a:ext cx="6358386" cy="3567921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A090FED-3ABE-084E-BD80-897FE4F44B26}"/>
              </a:ext>
            </a:extLst>
          </p:cNvPr>
          <p:cNvSpPr txBox="1"/>
          <p:nvPr/>
        </p:nvSpPr>
        <p:spPr>
          <a:xfrm>
            <a:off x="7223060" y="3489947"/>
            <a:ext cx="4712898" cy="128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>
                <a:ea typeface="+mn-lt"/>
                <a:cs typeface="+mn-lt"/>
              </a:rPr>
              <a:t>" </a:t>
            </a:r>
            <a:r>
              <a:rPr lang="en-US" err="1">
                <a:ea typeface="+mn-lt"/>
                <a:cs typeface="+mn-lt"/>
              </a:rPr>
              <a:t>criação</a:t>
            </a:r>
            <a:r>
              <a:rPr lang="en-US">
                <a:ea typeface="+mn-lt"/>
                <a:cs typeface="+mn-lt"/>
              </a:rPr>
              <a:t> de  um </a:t>
            </a:r>
            <a:r>
              <a:rPr lang="en-US" err="1">
                <a:ea typeface="+mn-lt"/>
                <a:cs typeface="+mn-lt"/>
              </a:rPr>
              <a:t>código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sequência</a:t>
            </a:r>
            <a:r>
              <a:rPr lang="en-US">
                <a:ea typeface="+mn-lt"/>
                <a:cs typeface="+mn-lt"/>
              </a:rPr>
              <a:t>  de </a:t>
            </a:r>
            <a:r>
              <a:rPr lang="en-US" err="1">
                <a:ea typeface="+mn-lt"/>
                <a:cs typeface="+mn-lt"/>
              </a:rPr>
              <a:t>comandos</a:t>
            </a:r>
            <a:r>
              <a:rPr lang="en-US">
                <a:ea typeface="+mn-lt"/>
                <a:cs typeface="+mn-lt"/>
              </a:rPr>
              <a:t> para que um </a:t>
            </a:r>
            <a:r>
              <a:rPr lang="en-US" err="1">
                <a:ea typeface="+mn-lt"/>
                <a:cs typeface="+mn-lt"/>
              </a:rPr>
              <a:t>computador</a:t>
            </a:r>
            <a:r>
              <a:rPr lang="en-US">
                <a:ea typeface="+mn-lt"/>
                <a:cs typeface="+mn-lt"/>
              </a:rPr>
              <a:t> execute </a:t>
            </a:r>
            <a:r>
              <a:rPr lang="en-US" err="1">
                <a:ea typeface="+mn-lt"/>
                <a:cs typeface="+mn-lt"/>
              </a:rPr>
              <a:t>determinada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tarefa</a:t>
            </a:r>
            <a:r>
              <a:rPr lang="en-US">
                <a:ea typeface="+mn-lt"/>
                <a:cs typeface="+mn-lt"/>
              </a:rPr>
              <a:t>. "</a:t>
            </a:r>
            <a:endParaRPr lang="pt-BR"/>
          </a:p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04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94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96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98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00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5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6" name="Rectangle 10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874235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06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FAF6ADE-C591-A11F-0687-F070E8526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819" y="3047206"/>
            <a:ext cx="10185100" cy="3026433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C57F8AA-D98A-0EC6-9625-2359FF00AB11}"/>
              </a:ext>
            </a:extLst>
          </p:cNvPr>
          <p:cNvSpPr txBox="1"/>
          <p:nvPr/>
        </p:nvSpPr>
        <p:spPr>
          <a:xfrm>
            <a:off x="672923" y="281609"/>
            <a:ext cx="520172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" b="1">
                <a:ea typeface="+mn-lt"/>
                <a:cs typeface="+mn-lt"/>
              </a:rPr>
              <a:t>Esse código pode utilizar informações como:</a:t>
            </a:r>
          </a:p>
          <a:p>
            <a:pPr marL="285750" indent="-285750">
              <a:buFont typeface="Arial"/>
              <a:buChar char="•"/>
            </a:pPr>
            <a:r>
              <a:rPr lang="pt">
                <a:ea typeface="+mn-lt"/>
                <a:cs typeface="+mn-lt"/>
              </a:rPr>
              <a:t>Nomes</a:t>
            </a:r>
          </a:p>
          <a:p>
            <a:pPr marL="285750" indent="-285750">
              <a:buFont typeface="Arial"/>
              <a:buChar char="•"/>
            </a:pPr>
            <a:r>
              <a:rPr lang="pt">
                <a:ea typeface="+mn-lt"/>
                <a:cs typeface="+mn-lt"/>
              </a:rPr>
              <a:t>Números</a:t>
            </a:r>
          </a:p>
          <a:p>
            <a:pPr marL="285750" indent="-285750">
              <a:buFont typeface="Arial"/>
              <a:buChar char="•"/>
            </a:pPr>
            <a:r>
              <a:rPr lang="pt">
                <a:ea typeface="+mn-lt"/>
                <a:cs typeface="+mn-lt"/>
              </a:rPr>
              <a:t>Operações matemáticas e lógicas, entre outras</a:t>
            </a:r>
          </a:p>
          <a:p>
            <a:endParaRPr lang="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1D2488-48A9-0FE0-17BB-CB8F996EA10F}"/>
              </a:ext>
            </a:extLst>
          </p:cNvPr>
          <p:cNvSpPr txBox="1"/>
          <p:nvPr/>
        </p:nvSpPr>
        <p:spPr>
          <a:xfrm>
            <a:off x="7401526" y="281608"/>
            <a:ext cx="41953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" b="1">
                <a:ea typeface="+mn-lt"/>
                <a:cs typeface="+mn-lt"/>
              </a:rPr>
              <a:t>Estrutura básica: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">
                <a:ea typeface="+mn-lt"/>
                <a:cs typeface="+mn-lt"/>
              </a:rPr>
              <a:t> Início</a:t>
            </a:r>
          </a:p>
          <a:p>
            <a:pPr marL="285750" indent="-285750">
              <a:buFont typeface="Arial"/>
              <a:buChar char="•"/>
            </a:pPr>
            <a:r>
              <a:rPr lang="pt">
                <a:ea typeface="+mn-lt"/>
                <a:cs typeface="+mn-lt"/>
              </a:rPr>
              <a:t>Meio</a:t>
            </a:r>
          </a:p>
          <a:p>
            <a:pPr marL="285750" indent="-285750">
              <a:buFont typeface="Arial"/>
              <a:buChar char="•"/>
            </a:pPr>
            <a:r>
              <a:rPr lang="pt">
                <a:ea typeface="+mn-lt"/>
                <a:cs typeface="+mn-lt"/>
              </a:rPr>
              <a:t>Fim do programa</a:t>
            </a:r>
            <a:endParaRPr lang="pt"/>
          </a:p>
        </p:txBody>
      </p:sp>
    </p:spTree>
    <p:extLst>
      <p:ext uri="{BB962C8B-B14F-4D97-AF65-F5344CB8AC3E}">
        <p14:creationId xmlns:p14="http://schemas.microsoft.com/office/powerpoint/2010/main" val="408697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D8010-365C-B8CE-DE9F-BF194944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0"/>
              </a:spcBef>
            </a:pPr>
            <a:r>
              <a:rPr lang="en-US" b="1">
                <a:ea typeface="+mj-lt"/>
                <a:cs typeface="+mj-lt"/>
              </a:rPr>
              <a:t>E a </a:t>
            </a:r>
            <a:r>
              <a:rPr lang="en-US" b="1" err="1">
                <a:ea typeface="+mj-lt"/>
                <a:cs typeface="+mj-lt"/>
              </a:rPr>
              <a:t>Programação</a:t>
            </a:r>
            <a:r>
              <a:rPr lang="en-US" b="1">
                <a:ea typeface="+mj-lt"/>
                <a:cs typeface="+mj-lt"/>
              </a:rPr>
              <a:t> </a:t>
            </a:r>
            <a:r>
              <a:rPr lang="en-US" b="1" err="1">
                <a:ea typeface="+mj-lt"/>
                <a:cs typeface="+mj-lt"/>
              </a:rPr>
              <a:t>em</a:t>
            </a:r>
            <a:r>
              <a:rPr lang="en-US" b="1">
                <a:ea typeface="+mj-lt"/>
                <a:cs typeface="+mj-lt"/>
              </a:rPr>
              <a:t> </a:t>
            </a:r>
            <a:r>
              <a:rPr lang="en-US" b="1" err="1">
                <a:ea typeface="+mj-lt"/>
                <a:cs typeface="+mj-lt"/>
              </a:rPr>
              <a:t>Blocos</a:t>
            </a:r>
            <a:endParaRPr lang="en-US" b="1">
              <a:ea typeface="+mj-lt"/>
              <a:cs typeface="+mj-lt"/>
            </a:endParaRPr>
          </a:p>
          <a:p>
            <a:endParaRPr lang="pt-BR"/>
          </a:p>
        </p:txBody>
      </p:sp>
      <p:pic>
        <p:nvPicPr>
          <p:cNvPr id="4" name="Imagem 4" descr="Uma imagem contendo lego&#10;&#10;Descrição gerada automaticamente">
            <a:extLst>
              <a:ext uri="{FF2B5EF4-FFF2-40B4-BE49-F238E27FC236}">
                <a16:creationId xmlns:a16="http://schemas.microsoft.com/office/drawing/2014/main" id="{579E5894-BAEE-E1A3-8005-7C3824388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0224" y="2922654"/>
            <a:ext cx="3678732" cy="3678732"/>
          </a:xfrm>
        </p:spPr>
      </p:pic>
    </p:spTree>
    <p:extLst>
      <p:ext uri="{BB962C8B-B14F-4D97-AF65-F5344CB8AC3E}">
        <p14:creationId xmlns:p14="http://schemas.microsoft.com/office/powerpoint/2010/main" val="282086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5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0339AAB0-9F17-7FE1-B815-43F265106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3316" y="1439893"/>
            <a:ext cx="4988903" cy="3608685"/>
          </a:xfrm>
        </p:spPr>
      </p:pic>
      <p:cxnSp>
        <p:nvCxnSpPr>
          <p:cNvPr id="66" name="Straight Connector 61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2228B4-057F-CCA7-7108-89823F167EC0}"/>
              </a:ext>
            </a:extLst>
          </p:cNvPr>
          <p:cNvSpPr txBox="1"/>
          <p:nvPr/>
        </p:nvSpPr>
        <p:spPr>
          <a:xfrm>
            <a:off x="6671387" y="16795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7863F038-9E77-8FDB-67CE-93EC9AD37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1" y="1443605"/>
            <a:ext cx="5029199" cy="35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9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Slide Background">
            <a:extLst>
              <a:ext uri="{FF2B5EF4-FFF2-40B4-BE49-F238E27FC236}">
                <a16:creationId xmlns:a16="http://schemas.microsoft.com/office/drawing/2014/main" id="{F29C4816-CB21-420B-9EB4-9E5671387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E82F361B-984A-43B6-AFE8-1F1439428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99"/>
            <a:ext cx="12191999" cy="3390300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34FFD0B-1462-189F-CF08-A0FBE90C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333" y="392833"/>
            <a:ext cx="4093984" cy="2621231"/>
          </a:xfrm>
          <a:prstGeom prst="rect">
            <a:avLst/>
          </a:prstGeom>
        </p:spPr>
      </p:pic>
      <p:pic>
        <p:nvPicPr>
          <p:cNvPr id="3" name="Imagem 5" descr="Texto&#10;&#10;Descrição gerada automaticamente">
            <a:extLst>
              <a:ext uri="{FF2B5EF4-FFF2-40B4-BE49-F238E27FC236}">
                <a16:creationId xmlns:a16="http://schemas.microsoft.com/office/drawing/2014/main" id="{72A937DF-7946-7499-C010-F2E3BAC3A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97" y="3656257"/>
            <a:ext cx="4140539" cy="25377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986AB7C-93D4-6090-F64C-79C62325A567}"/>
              </a:ext>
            </a:extLst>
          </p:cNvPr>
          <p:cNvSpPr txBox="1"/>
          <p:nvPr/>
        </p:nvSpPr>
        <p:spPr>
          <a:xfrm>
            <a:off x="6516806" y="3656257"/>
            <a:ext cx="4772975" cy="258382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en-US"/>
              <a:t>"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metodologia</a:t>
            </a:r>
            <a:r>
              <a:rPr lang="en-US"/>
              <a:t> </a:t>
            </a:r>
            <a:r>
              <a:rPr lang="en-US" err="1"/>
              <a:t>visualmente</a:t>
            </a:r>
            <a:r>
              <a:rPr lang="en-US"/>
              <a:t> </a:t>
            </a:r>
            <a:r>
              <a:rPr lang="en-US" err="1"/>
              <a:t>amigável</a:t>
            </a:r>
            <a:r>
              <a:rPr lang="en-US"/>
              <a:t> e com um </a:t>
            </a:r>
            <a:r>
              <a:rPr lang="en-US" err="1"/>
              <a:t>objetivo</a:t>
            </a:r>
            <a:r>
              <a:rPr lang="en-US"/>
              <a:t> </a:t>
            </a:r>
            <a:r>
              <a:rPr lang="en-US" err="1"/>
              <a:t>prático</a:t>
            </a:r>
            <a:r>
              <a:rPr lang="en-US"/>
              <a:t> para o </a:t>
            </a:r>
            <a:r>
              <a:rPr lang="en-US" err="1"/>
              <a:t>ensino</a:t>
            </a:r>
            <a:r>
              <a:rPr lang="en-US"/>
              <a:t> dos </a:t>
            </a:r>
            <a:r>
              <a:rPr lang="en-US" err="1"/>
              <a:t>conceitos</a:t>
            </a:r>
            <a:r>
              <a:rPr lang="en-US"/>
              <a:t> </a:t>
            </a:r>
            <a:r>
              <a:rPr lang="en-US" err="1"/>
              <a:t>iniciais</a:t>
            </a:r>
            <a:r>
              <a:rPr lang="en-US"/>
              <a:t> </a:t>
            </a:r>
            <a:r>
              <a:rPr lang="en-US" err="1"/>
              <a:t>ligados</a:t>
            </a:r>
            <a:r>
              <a:rPr lang="en-US"/>
              <a:t> à </a:t>
            </a:r>
            <a:r>
              <a:rPr lang="en-US" err="1"/>
              <a:t>programação</a:t>
            </a:r>
            <a:r>
              <a:rPr lang="en-US"/>
              <a:t>, </a:t>
            </a:r>
            <a:r>
              <a:rPr lang="en-US" err="1"/>
              <a:t>desenvolvimento</a:t>
            </a:r>
            <a:r>
              <a:rPr lang="en-US"/>
              <a:t> de </a:t>
            </a:r>
            <a:r>
              <a:rPr lang="en-US" err="1"/>
              <a:t>softwares</a:t>
            </a:r>
            <a:r>
              <a:rPr lang="en-US"/>
              <a:t>/</a:t>
            </a:r>
            <a:r>
              <a:rPr lang="en-US" err="1"/>
              <a:t>aplicativos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uma</a:t>
            </a:r>
            <a:r>
              <a:rPr lang="en-US"/>
              <a:t> forma </a:t>
            </a:r>
            <a:r>
              <a:rPr lang="en-US" err="1"/>
              <a:t>geral</a:t>
            </a:r>
            <a:r>
              <a:rPr lang="en-US"/>
              <a:t>."</a:t>
            </a:r>
            <a:endParaRPr lang="pt-BR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AADA8BF-AAE4-47B6-A677-F3844176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71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CAB6D7AF-734C-43E5-AE74-E8EC5D462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0DDD78-0E73-16FE-B25A-D60FEDF6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93428"/>
            <a:ext cx="5052000" cy="18151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err="1"/>
              <a:t>Fluxograma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6830A5B-65B2-40C0-80F8-67EFC8A6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815" y="0"/>
            <a:ext cx="6128182" cy="686219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9027E110-58D9-E4FA-8E9E-ED4CB918E572}"/>
              </a:ext>
            </a:extLst>
          </p:cNvPr>
          <p:cNvSpPr txBox="1">
            <a:spLocks/>
          </p:cNvSpPr>
          <p:nvPr/>
        </p:nvSpPr>
        <p:spPr>
          <a:xfrm>
            <a:off x="6550412" y="302054"/>
            <a:ext cx="5052000" cy="1815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err="1"/>
              <a:t>Portugol</a:t>
            </a:r>
          </a:p>
        </p:txBody>
      </p:sp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D372F909-5D21-D41B-2905-EFC3C29F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2487114"/>
            <a:ext cx="5216105" cy="3925355"/>
          </a:xfrm>
          <a:prstGeom prst="rect">
            <a:avLst/>
          </a:prstGeom>
        </p:spPr>
      </p:pic>
      <p:pic>
        <p:nvPicPr>
          <p:cNvPr id="9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7143553-5ADA-F8DD-3229-FF328F02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325" y="2656054"/>
            <a:ext cx="5057953" cy="347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99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F271850-B16A-2F52-799D-B90CDFF8A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007" y="1168041"/>
            <a:ext cx="3976685" cy="5174500"/>
          </a:xfr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C8330F85-3EB0-69DD-965B-E10F84F0A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70" y="1161280"/>
            <a:ext cx="5618669" cy="469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4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Slide Background">
            <a:extLst>
              <a:ext uri="{FF2B5EF4-FFF2-40B4-BE49-F238E27FC236}">
                <a16:creationId xmlns:a16="http://schemas.microsoft.com/office/drawing/2014/main" id="{F29C4816-CB21-420B-9EB4-9E5671387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1" name="Rectangle 25">
            <a:extLst>
              <a:ext uri="{FF2B5EF4-FFF2-40B4-BE49-F238E27FC236}">
                <a16:creationId xmlns:a16="http://schemas.microsoft.com/office/drawing/2014/main" id="{E82F361B-984A-43B6-AFE8-1F1439428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99"/>
            <a:ext cx="12191999" cy="3390300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073059AA-7CE1-AE00-E4EF-24ACF68D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704" y="392833"/>
            <a:ext cx="4277243" cy="2621231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AC885DE-2E4E-EAEF-4725-1D6B096D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51" y="3694014"/>
            <a:ext cx="4370832" cy="2462235"/>
          </a:xfrm>
          <a:prstGeom prst="rect">
            <a:avLst/>
          </a:prstGeom>
        </p:spPr>
      </p:pic>
      <p:cxnSp>
        <p:nvCxnSpPr>
          <p:cNvPr id="43" name="Straight Connector 27">
            <a:extLst>
              <a:ext uri="{FF2B5EF4-FFF2-40B4-BE49-F238E27FC236}">
                <a16:creationId xmlns:a16="http://schemas.microsoft.com/office/drawing/2014/main" id="{6AADA8BF-AAE4-47B6-A677-F3844176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47775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Custom 148">
      <a:dk1>
        <a:srgbClr val="262626"/>
      </a:dk1>
      <a:lt1>
        <a:sysClr val="window" lastClr="FFFFFF"/>
      </a:lt1>
      <a:dk2>
        <a:srgbClr val="2F333D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BevelVTI</vt:lpstr>
      <vt:lpstr>Apresentação do PowerPoint</vt:lpstr>
      <vt:lpstr>O que é Programação? </vt:lpstr>
      <vt:lpstr>Apresentação do PowerPoint</vt:lpstr>
      <vt:lpstr>E a Programação em Blocos </vt:lpstr>
      <vt:lpstr>Apresentação do PowerPoint</vt:lpstr>
      <vt:lpstr>Apresentação do PowerPoint</vt:lpstr>
      <vt:lpstr>Fluxograma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2</cp:revision>
  <dcterms:created xsi:type="dcterms:W3CDTF">2023-03-06T17:30:54Z</dcterms:created>
  <dcterms:modified xsi:type="dcterms:W3CDTF">2023-03-15T18:09:36Z</dcterms:modified>
</cp:coreProperties>
</file>